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4627"/>
  </p:normalViewPr>
  <p:slideViewPr>
    <p:cSldViewPr snapToGrid="0">
      <p:cViewPr>
        <p:scale>
          <a:sx n="60" d="100"/>
          <a:sy n="60" d="100"/>
        </p:scale>
        <p:origin x="-3568" y="-8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476043" y="15419056"/>
            <a:ext cx="9237677"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more smooth/regular cycles, the absolute error in SOC due to efficiency approximation is less than 1%.</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 cycles with higher variation, the absolute error in SOC increases.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The actual error in real measurements is a result of noise and inaccurate current measurements, in addition to SOC estimation.</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Training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highlight>
                  <a:srgbClr val="FFFF00"/>
                </a:highlight>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Evaluate additional models for efficiency as a function of temperature, SOC, etc.</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effects on entire battery pack as opposed to single cell.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60058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efficiency terms</a:t>
            </a:r>
            <a:endParaRPr sz="3200" b="1" dirty="0"/>
          </a:p>
        </p:txBody>
      </p:sp>
      <p:pic>
        <p:nvPicPr>
          <p:cNvPr id="1028" name="Picture 4">
            <a:extLst>
              <a:ext uri="{FF2B5EF4-FFF2-40B4-BE49-F238E27FC236}">
                <a16:creationId xmlns:a16="http://schemas.microsoft.com/office/drawing/2014/main" id="{279F986A-FA9C-4D6C-88EF-92FDE837C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9807" y="7403079"/>
            <a:ext cx="6842400" cy="349795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6;p1">
            <a:extLst>
              <a:ext uri="{FF2B5EF4-FFF2-40B4-BE49-F238E27FC236}">
                <a16:creationId xmlns:a16="http://schemas.microsoft.com/office/drawing/2014/main" id="{B65BB9C4-7CC0-4D18-8AA2-56406AF38BBA}"/>
              </a:ext>
            </a:extLst>
          </p:cNvPr>
          <p:cNvSpPr txBox="1"/>
          <p:nvPr/>
        </p:nvSpPr>
        <p:spPr>
          <a:xfrm>
            <a:off x="21188937" y="7315579"/>
            <a:ext cx="7391439" cy="3936320"/>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41472" y="11263163"/>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Evaluating accuracy: compare BDS to linear efficiency SOC prediction</a:t>
            </a:r>
            <a:endParaRPr sz="3200" b="1" dirty="0"/>
          </a:p>
        </p:txBody>
      </p:sp>
      <p:sp>
        <p:nvSpPr>
          <p:cNvPr id="31" name="Google Shape;106;p1">
            <a:extLst>
              <a:ext uri="{FF2B5EF4-FFF2-40B4-BE49-F238E27FC236}">
                <a16:creationId xmlns:a16="http://schemas.microsoft.com/office/drawing/2014/main" id="{8E75B4E0-2776-4C4F-8181-7906112A815C}"/>
              </a:ext>
            </a:extLst>
          </p:cNvPr>
          <p:cNvSpPr txBox="1"/>
          <p:nvPr/>
        </p:nvSpPr>
        <p:spPr>
          <a:xfrm>
            <a:off x="13614856" y="16276332"/>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daily peak shifting </a:t>
            </a:r>
          </a:p>
          <a:p>
            <a:pPr lvl="0" algn="just"/>
            <a:r>
              <a:rPr lang="en-US" sz="2933" dirty="0">
                <a:solidFill>
                  <a:schemeClr val="dk1"/>
                </a:solidFill>
                <a:latin typeface="Calibri"/>
                <a:ea typeface="Calibri"/>
                <a:cs typeface="Calibri"/>
                <a:sym typeface="Calibri"/>
              </a:rPr>
              <a:t>Results: Max residual 0.078% SOC, final residual 0.055% SOC</a:t>
            </a:r>
          </a:p>
        </p:txBody>
      </p:sp>
      <p:pic>
        <p:nvPicPr>
          <p:cNvPr id="2" name="Picture 1">
            <a:extLst>
              <a:ext uri="{FF2B5EF4-FFF2-40B4-BE49-F238E27FC236}">
                <a16:creationId xmlns:a16="http://schemas.microsoft.com/office/drawing/2014/main" id="{A16DEF6A-3AE7-4F3A-BE41-F34C3DDD971D}"/>
              </a:ext>
            </a:extLst>
          </p:cNvPr>
          <p:cNvPicPr>
            <a:picLocks noChangeAspect="1"/>
          </p:cNvPicPr>
          <p:nvPr/>
        </p:nvPicPr>
        <p:blipFill>
          <a:blip r:embed="rId5"/>
          <a:stretch>
            <a:fillRect/>
          </a:stretch>
        </p:blipFill>
        <p:spPr>
          <a:xfrm>
            <a:off x="13435241" y="12098552"/>
            <a:ext cx="7442907" cy="4233888"/>
          </a:xfrm>
          <a:prstGeom prst="rect">
            <a:avLst/>
          </a:prstGeom>
        </p:spPr>
      </p:pic>
      <p:pic>
        <p:nvPicPr>
          <p:cNvPr id="3" name="Picture 2">
            <a:extLst>
              <a:ext uri="{FF2B5EF4-FFF2-40B4-BE49-F238E27FC236}">
                <a16:creationId xmlns:a16="http://schemas.microsoft.com/office/drawing/2014/main" id="{60887439-E599-4903-A2C5-D5852C83121E}"/>
              </a:ext>
            </a:extLst>
          </p:cNvPr>
          <p:cNvPicPr>
            <a:picLocks noChangeAspect="1"/>
          </p:cNvPicPr>
          <p:nvPr/>
        </p:nvPicPr>
        <p:blipFill>
          <a:blip r:embed="rId6"/>
          <a:stretch>
            <a:fillRect/>
          </a:stretch>
        </p:blipFill>
        <p:spPr>
          <a:xfrm>
            <a:off x="20480128" y="12094742"/>
            <a:ext cx="7517968" cy="4225019"/>
          </a:xfrm>
          <a:prstGeom prst="rect">
            <a:avLst/>
          </a:prstGeom>
        </p:spPr>
      </p:pic>
      <p:sp>
        <p:nvSpPr>
          <p:cNvPr id="34" name="Google Shape;106;p1">
            <a:extLst>
              <a:ext uri="{FF2B5EF4-FFF2-40B4-BE49-F238E27FC236}">
                <a16:creationId xmlns:a16="http://schemas.microsoft.com/office/drawing/2014/main" id="{17DEAA5F-8A08-45F2-9C42-173E09B446C9}"/>
              </a:ext>
            </a:extLst>
          </p:cNvPr>
          <p:cNvSpPr txBox="1"/>
          <p:nvPr/>
        </p:nvSpPr>
        <p:spPr>
          <a:xfrm>
            <a:off x="13572332" y="21405218"/>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regulation D signal</a:t>
            </a:r>
          </a:p>
          <a:p>
            <a:pPr lvl="0" algn="just"/>
            <a:r>
              <a:rPr lang="en-US" sz="2933" dirty="0">
                <a:solidFill>
                  <a:schemeClr val="dk1"/>
                </a:solidFill>
                <a:latin typeface="Calibri"/>
                <a:ea typeface="Calibri"/>
                <a:cs typeface="Calibri"/>
                <a:sym typeface="Calibri"/>
              </a:rPr>
              <a:t>Results: Max residual -0.16% SOC, final residual -0.065% SOC</a:t>
            </a:r>
          </a:p>
        </p:txBody>
      </p:sp>
      <p:pic>
        <p:nvPicPr>
          <p:cNvPr id="5" name="Picture 4" descr="A group of people on a map&#10;&#10;Description automatically generated">
            <a:extLst>
              <a:ext uri="{FF2B5EF4-FFF2-40B4-BE49-F238E27FC236}">
                <a16:creationId xmlns:a16="http://schemas.microsoft.com/office/drawing/2014/main" id="{DE29D0FC-9CF8-47C0-885F-5C0B88B7FCB8}"/>
              </a:ext>
            </a:extLst>
          </p:cNvPr>
          <p:cNvPicPr>
            <a:picLocks noChangeAspect="1"/>
          </p:cNvPicPr>
          <p:nvPr/>
        </p:nvPicPr>
        <p:blipFill>
          <a:blip r:embed="rId7"/>
          <a:stretch>
            <a:fillRect/>
          </a:stretch>
        </p:blipFill>
        <p:spPr>
          <a:xfrm>
            <a:off x="20601616" y="17447084"/>
            <a:ext cx="7396480" cy="3988256"/>
          </a:xfrm>
          <a:prstGeom prst="rect">
            <a:avLst/>
          </a:prstGeom>
        </p:spPr>
      </p:pic>
      <p:pic>
        <p:nvPicPr>
          <p:cNvPr id="7" name="Picture 6" descr="A group of people on a map&#10;&#10;Description automatically generated">
            <a:extLst>
              <a:ext uri="{FF2B5EF4-FFF2-40B4-BE49-F238E27FC236}">
                <a16:creationId xmlns:a16="http://schemas.microsoft.com/office/drawing/2014/main" id="{5383F4BC-80CE-463E-9A31-05A056BA8505}"/>
              </a:ext>
            </a:extLst>
          </p:cNvPr>
          <p:cNvPicPr>
            <a:picLocks noChangeAspect="1"/>
          </p:cNvPicPr>
          <p:nvPr/>
        </p:nvPicPr>
        <p:blipFill>
          <a:blip r:embed="rId8"/>
          <a:stretch>
            <a:fillRect/>
          </a:stretch>
        </p:blipFill>
        <p:spPr>
          <a:xfrm>
            <a:off x="13435241" y="17453802"/>
            <a:ext cx="7287896" cy="3974828"/>
          </a:xfrm>
          <a:prstGeom prst="rect">
            <a:avLst/>
          </a:prstGeom>
        </p:spPr>
      </p:pic>
      <p:sp>
        <p:nvSpPr>
          <p:cNvPr id="41" name="Google Shape;106;p1">
            <a:extLst>
              <a:ext uri="{FF2B5EF4-FFF2-40B4-BE49-F238E27FC236}">
                <a16:creationId xmlns:a16="http://schemas.microsoft.com/office/drawing/2014/main" id="{702F42DD-8732-41FA-BC40-B18F7B8852E8}"/>
              </a:ext>
            </a:extLst>
          </p:cNvPr>
          <p:cNvSpPr txBox="1"/>
          <p:nvPr/>
        </p:nvSpPr>
        <p:spPr>
          <a:xfrm>
            <a:off x="13614856" y="26621390"/>
            <a:ext cx="14611632" cy="1235119"/>
          </a:xfrm>
          <a:prstGeom prst="rect">
            <a:avLst/>
          </a:prstGeom>
          <a:noFill/>
          <a:ln>
            <a:noFill/>
          </a:ln>
        </p:spPr>
        <p:txBody>
          <a:bodyPr spcFirstLastPara="1" wrap="square" lIns="121900" tIns="60933" rIns="121900" bIns="60933" anchor="t" anchorCtr="0">
            <a:noAutofit/>
          </a:bodyPr>
          <a:lstStyle/>
          <a:p>
            <a:pPr lvl="0" algn="just"/>
            <a:r>
              <a:rPr lang="en-US" sz="2933" dirty="0">
                <a:solidFill>
                  <a:schemeClr val="dk1"/>
                </a:solidFill>
                <a:latin typeface="Calibri"/>
                <a:ea typeface="Calibri"/>
                <a:cs typeface="Calibri"/>
                <a:sym typeface="Calibri"/>
              </a:rPr>
              <a:t>Input cycle: less smooth regulation D signal</a:t>
            </a:r>
          </a:p>
          <a:p>
            <a:pPr lvl="0" algn="just"/>
            <a:r>
              <a:rPr lang="en-US" sz="2933" dirty="0">
                <a:solidFill>
                  <a:schemeClr val="dk1"/>
                </a:solidFill>
                <a:latin typeface="Calibri"/>
                <a:ea typeface="Calibri"/>
                <a:cs typeface="Calibri"/>
                <a:sym typeface="Calibri"/>
              </a:rPr>
              <a:t>Results: Max residual 4.1% SOC, final residual 1.2% SOC</a:t>
            </a:r>
          </a:p>
        </p:txBody>
      </p:sp>
      <p:pic>
        <p:nvPicPr>
          <p:cNvPr id="9" name="Picture 8" descr="A group of people on a map&#10;&#10;Description automatically generated">
            <a:extLst>
              <a:ext uri="{FF2B5EF4-FFF2-40B4-BE49-F238E27FC236}">
                <a16:creationId xmlns:a16="http://schemas.microsoft.com/office/drawing/2014/main" id="{7E1EC87B-DD79-4C8C-86C2-12797FA5FFB0}"/>
              </a:ext>
            </a:extLst>
          </p:cNvPr>
          <p:cNvPicPr>
            <a:picLocks noChangeAspect="1"/>
          </p:cNvPicPr>
          <p:nvPr/>
        </p:nvPicPr>
        <p:blipFill>
          <a:blip r:embed="rId9"/>
          <a:stretch>
            <a:fillRect/>
          </a:stretch>
        </p:blipFill>
        <p:spPr>
          <a:xfrm>
            <a:off x="20722209" y="22610212"/>
            <a:ext cx="7339753" cy="4103020"/>
          </a:xfrm>
          <a:prstGeom prst="rect">
            <a:avLst/>
          </a:prstGeom>
        </p:spPr>
      </p:pic>
      <p:pic>
        <p:nvPicPr>
          <p:cNvPr id="11" name="Picture 10" descr="A close up of a map&#10;&#10;Description automatically generated">
            <a:extLst>
              <a:ext uri="{FF2B5EF4-FFF2-40B4-BE49-F238E27FC236}">
                <a16:creationId xmlns:a16="http://schemas.microsoft.com/office/drawing/2014/main" id="{D975E7A9-915B-4B53-AEAB-CF0848367220}"/>
              </a:ext>
            </a:extLst>
          </p:cNvPr>
          <p:cNvPicPr>
            <a:picLocks noChangeAspect="1"/>
          </p:cNvPicPr>
          <p:nvPr/>
        </p:nvPicPr>
        <p:blipFill>
          <a:blip r:embed="rId10"/>
          <a:stretch>
            <a:fillRect/>
          </a:stretch>
        </p:blipFill>
        <p:spPr>
          <a:xfrm>
            <a:off x="13422480" y="22620314"/>
            <a:ext cx="7313425" cy="4092915"/>
          </a:xfrm>
          <a:prstGeom prst="rect">
            <a:avLst/>
          </a:prstGeom>
        </p:spPr>
      </p:pic>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60172" y="1199596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982272" y="1734889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82272" y="22486703"/>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38071" y="110203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82272" y="728566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926785" y="27778144"/>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69940CFF-F4EF-B348-8B2B-0076825CB2C3}"/>
              </a:ext>
            </a:extLst>
          </p:cNvPr>
          <p:cNvPicPr>
            <a:picLocks noChangeAspect="1"/>
          </p:cNvPicPr>
          <p:nvPr/>
        </p:nvPicPr>
        <p:blipFill>
          <a:blip r:embed="rId11"/>
          <a:stretch>
            <a:fillRect/>
          </a:stretch>
        </p:blipFill>
        <p:spPr>
          <a:xfrm>
            <a:off x="16452262" y="27900033"/>
            <a:ext cx="6871544" cy="4542207"/>
          </a:xfrm>
          <a:prstGeom prst="rect">
            <a:avLst/>
          </a:prstGeom>
        </p:spPr>
      </p:pic>
      <p:pic>
        <p:nvPicPr>
          <p:cNvPr id="12" name="Picture 4">
            <a:extLst>
              <a:ext uri="{FF2B5EF4-FFF2-40B4-BE49-F238E27FC236}">
                <a16:creationId xmlns:a16="http://schemas.microsoft.com/office/drawing/2014/main" id="{76CD31C2-7F0E-B84B-B7B8-6631DCD4029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11215" y="27556886"/>
            <a:ext cx="6251181" cy="3860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13"/>
          <a:stretch>
            <a:fillRect/>
          </a:stretch>
        </p:blipFill>
        <p:spPr>
          <a:xfrm>
            <a:off x="23868622" y="27677292"/>
            <a:ext cx="7112000" cy="4737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871</Words>
  <Application>Microsoft Macintosh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35</cp:revision>
  <dcterms:created xsi:type="dcterms:W3CDTF">2019-06-04T16:42:55Z</dcterms:created>
  <dcterms:modified xsi:type="dcterms:W3CDTF">2019-12-05T00:19:37Z</dcterms:modified>
</cp:coreProperties>
</file>